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300"/>
    <a:srgbClr val="FF983B"/>
    <a:srgbClr val="FFEFE1"/>
    <a:srgbClr val="FF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1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D5796-F945-4703-AB5A-22EA980C3544}" type="datetimeFigureOut">
              <a:rPr lang="de-AT" smtClean="0"/>
              <a:t>07.01.2016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46134D-720E-46A6-8294-C471CC8564E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1776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6134D-720E-46A6-8294-C471CC8564E8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03214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6134D-720E-46A6-8294-C471CC8564E8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08688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D781-6D32-4A3D-AD72-58957CE6EC1C}" type="datetime1">
              <a:rPr lang="de-AT" smtClean="0"/>
              <a:t>07.01.2016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79741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9EC3E-BF98-41F3-86EC-B273C0B0D6E4}" type="datetime1">
              <a:rPr lang="de-AT" smtClean="0"/>
              <a:t>07.01.2016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17089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FD4F4-4609-414D-89B3-A7147C2A219F}" type="datetime1">
              <a:rPr lang="de-AT" smtClean="0"/>
              <a:t>07.01.2016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6901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5ABA-0067-4910-9546-0AC40FF99802}" type="datetime1">
              <a:rPr lang="de-AT" smtClean="0"/>
              <a:t>07.01.2016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4479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0861-0309-482D-99DA-06D966826072}" type="datetime1">
              <a:rPr lang="de-AT" smtClean="0"/>
              <a:t>07.01.2016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3499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3B8D-33A1-45A5-847E-E604209CB792}" type="datetime1">
              <a:rPr lang="de-AT" smtClean="0"/>
              <a:t>07.01.2016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20014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1974-9F36-4665-8595-FFB6C1D6CF5C}" type="datetime1">
              <a:rPr lang="de-AT" smtClean="0"/>
              <a:t>07.01.2016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9002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0C57-B768-465B-ADD9-8971E67D106E}" type="datetime1">
              <a:rPr lang="de-AT" smtClean="0"/>
              <a:t>07.01.2016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0930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45A1-27FC-4952-B838-2015B1D846D5}" type="datetime1">
              <a:rPr lang="de-AT" smtClean="0"/>
              <a:t>07.01.2016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7583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8C9DB-0FD7-452B-AED1-6DEEF5D4345E}" type="datetime1">
              <a:rPr lang="de-AT" smtClean="0"/>
              <a:t>07.01.2016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0529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1BBD-565B-4E5E-9874-331F51D8D410}" type="datetime1">
              <a:rPr lang="de-AT" smtClean="0"/>
              <a:t>07.01.2016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22770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54CC9-5328-4061-BA53-0D67B9594E57}" type="datetime1">
              <a:rPr lang="de-AT" smtClean="0"/>
              <a:t>07.01.2016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F6542-9304-439B-8286-D9412ADEAFB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7359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m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983B">
                <a:alpha val="95000"/>
              </a:srgbClr>
            </a:gs>
            <a:gs pos="83000">
              <a:schemeClr val="bg1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47751" y="1094689"/>
            <a:ext cx="9144000" cy="1180602"/>
          </a:xfrm>
        </p:spPr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</a:rPr>
              <a:t>Sales Report Presentation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47751" y="2255507"/>
            <a:ext cx="9144000" cy="554535"/>
          </a:xfrm>
        </p:spPr>
        <p:txBody>
          <a:bodyPr/>
          <a:lstStyle/>
          <a:p>
            <a:r>
              <a:rPr lang="de-A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Year: &lt;%</a:t>
            </a:r>
            <a:r>
              <a:rPr lang="de-A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SelectYear</a:t>
            </a:r>
            <a:r>
              <a:rPr lang="de-A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%&gt;</a:t>
            </a:r>
            <a:endParaRPr lang="de-A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medixgrou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074" y="276348"/>
            <a:ext cx="2881136" cy="111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68790" y="165081"/>
            <a:ext cx="178593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Medical Equipment</a:t>
            </a:r>
            <a:r>
              <a:rPr kumimoji="0" lang="en-US" altLang="de-DE" sz="1600" b="0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en-US" altLang="de-DE" sz="1600" b="0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de-DE" sz="1600" b="0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Around The World</a:t>
            </a:r>
            <a:endParaRPr kumimoji="0" lang="de-AT" altLang="de-DE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altLang="de-DE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70578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[1]%&gt;</a:t>
            </a:r>
          </a:p>
        </p:txBody>
      </p:sp>
      <p:sp>
        <p:nvSpPr>
          <p:cNvPr id="11" name="Textfeld 5"/>
          <p:cNvSpPr txBox="1"/>
          <p:nvPr/>
        </p:nvSpPr>
        <p:spPr>
          <a:xfrm>
            <a:off x="272554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[2]%&gt;</a:t>
            </a:r>
          </a:p>
        </p:txBody>
      </p:sp>
      <p:sp>
        <p:nvSpPr>
          <p:cNvPr id="12" name="Textfeld 5"/>
          <p:cNvSpPr txBox="1"/>
          <p:nvPr/>
        </p:nvSpPr>
        <p:spPr>
          <a:xfrm>
            <a:off x="474530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[3]%&gt;</a:t>
            </a:r>
          </a:p>
        </p:txBody>
      </p:sp>
      <p:sp>
        <p:nvSpPr>
          <p:cNvPr id="13" name="Textfeld 5"/>
          <p:cNvSpPr txBox="1"/>
          <p:nvPr/>
        </p:nvSpPr>
        <p:spPr>
          <a:xfrm>
            <a:off x="6765067" y="4174172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[4]%&gt;</a:t>
            </a:r>
          </a:p>
        </p:txBody>
      </p:sp>
      <p:sp>
        <p:nvSpPr>
          <p:cNvPr id="14" name="Textfeld 5"/>
          <p:cNvSpPr txBox="1"/>
          <p:nvPr/>
        </p:nvSpPr>
        <p:spPr>
          <a:xfrm>
            <a:off x="705787" y="6042251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[6]%&gt;</a:t>
            </a:r>
            <a:endParaRPr lang="de-AT" dirty="0" smtClean="0">
              <a:solidFill>
                <a:srgbClr val="C00000"/>
              </a:solidFill>
            </a:endParaRPr>
          </a:p>
        </p:txBody>
      </p:sp>
      <p:sp>
        <p:nvSpPr>
          <p:cNvPr id="15" name="Textfeld 5"/>
          <p:cNvSpPr txBox="1"/>
          <p:nvPr/>
        </p:nvSpPr>
        <p:spPr>
          <a:xfrm>
            <a:off x="2725547" y="6042251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[7]%&gt;</a:t>
            </a:r>
            <a:endParaRPr lang="de-AT" dirty="0" smtClean="0">
              <a:solidFill>
                <a:srgbClr val="C00000"/>
              </a:solidFill>
            </a:endParaRPr>
          </a:p>
        </p:txBody>
      </p:sp>
      <p:sp>
        <p:nvSpPr>
          <p:cNvPr id="16" name="Textfeld 5"/>
          <p:cNvSpPr txBox="1"/>
          <p:nvPr/>
        </p:nvSpPr>
        <p:spPr>
          <a:xfrm>
            <a:off x="4745307" y="6041219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[8]%&gt;</a:t>
            </a:r>
            <a:endParaRPr lang="de-AT" dirty="0" smtClean="0">
              <a:solidFill>
                <a:srgbClr val="C00000"/>
              </a:solidFill>
            </a:endParaRPr>
          </a:p>
        </p:txBody>
      </p:sp>
      <p:sp>
        <p:nvSpPr>
          <p:cNvPr id="17" name="Textfeld 5"/>
          <p:cNvSpPr txBox="1"/>
          <p:nvPr/>
        </p:nvSpPr>
        <p:spPr>
          <a:xfrm>
            <a:off x="6765067" y="6044583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[9]%&gt;</a:t>
            </a:r>
            <a:endParaRPr lang="de-AT" dirty="0" smtClean="0">
              <a:solidFill>
                <a:srgbClr val="C00000"/>
              </a:solidFill>
            </a:endParaRPr>
          </a:p>
        </p:txBody>
      </p:sp>
      <p:pic>
        <p:nvPicPr>
          <p:cNvPr id="41" name="Grafik 40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1&lt;/EmployeeData.cursor&gt;&lt;row&gt;1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15" y="2897710"/>
            <a:ext cx="2019760" cy="533522"/>
          </a:xfrm>
          <a:prstGeom prst="rect">
            <a:avLst/>
          </a:prstGeom>
        </p:spPr>
      </p:pic>
      <p:pic>
        <p:nvPicPr>
          <p:cNvPr id="42" name="Grafik 41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2&lt;/EmployeeData.cursor&gt;&lt;row&gt;2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75" y="2897710"/>
            <a:ext cx="2019760" cy="533522"/>
          </a:xfrm>
          <a:prstGeom prst="rect">
            <a:avLst/>
          </a:prstGeom>
        </p:spPr>
      </p:pic>
      <p:pic>
        <p:nvPicPr>
          <p:cNvPr id="43" name="Grafik 42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3&lt;/EmployeeData.cursor&gt;&lt;row&gt;3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35" y="2897710"/>
            <a:ext cx="2019760" cy="533522"/>
          </a:xfrm>
          <a:prstGeom prst="rect">
            <a:avLst/>
          </a:prstGeom>
        </p:spPr>
      </p:pic>
      <p:pic>
        <p:nvPicPr>
          <p:cNvPr id="44" name="Grafik 43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4&lt;/EmployeeData.cursor&gt;&lt;row&gt;4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195" y="2906988"/>
            <a:ext cx="2019760" cy="533522"/>
          </a:xfrm>
          <a:prstGeom prst="rect">
            <a:avLst/>
          </a:prstGeom>
        </p:spPr>
      </p:pic>
      <p:sp>
        <p:nvSpPr>
          <p:cNvPr id="22" name="Textfeld 5"/>
          <p:cNvSpPr txBox="1"/>
          <p:nvPr/>
        </p:nvSpPr>
        <p:spPr>
          <a:xfrm>
            <a:off x="8784827" y="4174172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[5]%&gt;</a:t>
            </a:r>
            <a:endParaRPr lang="de-AT" dirty="0" smtClean="0">
              <a:solidFill>
                <a:srgbClr val="C00000"/>
              </a:solidFill>
            </a:endParaRPr>
          </a:p>
        </p:txBody>
      </p:sp>
      <p:sp>
        <p:nvSpPr>
          <p:cNvPr id="23" name="Textfeld 5"/>
          <p:cNvSpPr txBox="1"/>
          <p:nvPr/>
        </p:nvSpPr>
        <p:spPr>
          <a:xfrm>
            <a:off x="8784827" y="6044583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 smtClean="0">
                <a:solidFill>
                  <a:srgbClr val="C00000"/>
                </a:solidFill>
              </a:rPr>
              <a:t>&lt;%!</a:t>
            </a:r>
            <a:r>
              <a:rPr lang="de-AT" dirty="0" err="1" smtClean="0">
                <a:solidFill>
                  <a:srgbClr val="C00000"/>
                </a:solidFill>
              </a:rPr>
              <a:t>EmployeeData.FullName</a:t>
            </a:r>
            <a:r>
              <a:rPr lang="de-AT" dirty="0" smtClean="0">
                <a:solidFill>
                  <a:srgbClr val="C00000"/>
                </a:solidFill>
              </a:rPr>
              <a:t>[10]%&gt;</a:t>
            </a:r>
            <a:endParaRPr lang="de-AT" dirty="0" smtClean="0">
              <a:solidFill>
                <a:srgbClr val="C00000"/>
              </a:solidFill>
            </a:endParaRPr>
          </a:p>
        </p:txBody>
      </p:sp>
      <p:pic>
        <p:nvPicPr>
          <p:cNvPr id="4" name="Grafik 3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5&lt;/EmployeeData.cursor&gt;&lt;row&gt;5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955" y="2906988"/>
            <a:ext cx="2019760" cy="533522"/>
          </a:xfrm>
          <a:prstGeom prst="rect">
            <a:avLst/>
          </a:prstGeom>
        </p:spPr>
      </p:pic>
      <p:pic>
        <p:nvPicPr>
          <p:cNvPr id="5" name="Grafik 4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6&lt;/EmployeeData.cursor&gt;&lt;row&gt;6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15" y="4775067"/>
            <a:ext cx="2019760" cy="533522"/>
          </a:xfrm>
          <a:prstGeom prst="rect">
            <a:avLst/>
          </a:prstGeom>
        </p:spPr>
      </p:pic>
      <p:pic>
        <p:nvPicPr>
          <p:cNvPr id="6" name="Grafik 5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7&lt;/EmployeeData.cursor&gt;&lt;row&gt;7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75" y="4775067"/>
            <a:ext cx="2019760" cy="533522"/>
          </a:xfrm>
          <a:prstGeom prst="rect">
            <a:avLst/>
          </a:prstGeom>
        </p:spPr>
      </p:pic>
      <p:pic>
        <p:nvPicPr>
          <p:cNvPr id="7" name="Grafik 6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8&lt;/EmployeeData.cursor&gt;&lt;row&gt;8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35" y="4774035"/>
            <a:ext cx="2019760" cy="533522"/>
          </a:xfrm>
          <a:prstGeom prst="rect">
            <a:avLst/>
          </a:prstGeom>
        </p:spPr>
      </p:pic>
      <p:pic>
        <p:nvPicPr>
          <p:cNvPr id="8" name="Grafik 7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9&lt;/EmployeeData.cursor&gt;&lt;row&gt;9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195" y="4777399"/>
            <a:ext cx="2019760" cy="533522"/>
          </a:xfrm>
          <a:prstGeom prst="rect">
            <a:avLst/>
          </a:prstGeom>
        </p:spPr>
      </p:pic>
      <p:pic>
        <p:nvPicPr>
          <p:cNvPr id="18" name="Grafik 17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10&lt;/EmployeeData.cursor&gt;&lt;row&gt;10&lt;/row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955" y="4777399"/>
            <a:ext cx="2019760" cy="533522"/>
          </a:xfrm>
          <a:prstGeom prst="rect">
            <a:avLst/>
          </a:prstGeom>
        </p:spPr>
      </p:pic>
      <p:sp>
        <p:nvSpPr>
          <p:cNvPr id="19" name="Foliennummernplatzhalt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487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2585"/>
              </p:ext>
            </p:extLst>
          </p:nvPr>
        </p:nvGraphicFramePr>
        <p:xfrm>
          <a:off x="4046372" y="2300403"/>
          <a:ext cx="7110702" cy="846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0702"/>
                <a:gridCol w="4680000"/>
              </a:tblGrid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rgbClr val="FF7A00"/>
                          </a:solidFill>
                          <a:effectLst/>
                        </a:rPr>
                        <a:t>sales</a:t>
                      </a:r>
                      <a:endParaRPr lang="de-AT" sz="1100" dirty="0">
                        <a:solidFill>
                          <a:srgbClr val="FF7A00"/>
                        </a:solidFill>
                        <a:effectLst/>
                      </a:endParaRPr>
                    </a:p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rgbClr val="FF7A00"/>
                          </a:solidFill>
                          <a:effectLst/>
                        </a:rPr>
                        <a:t>report</a:t>
                      </a:r>
                      <a:endParaRPr lang="de-AT" sz="110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rgbClr val="FF1300"/>
                          </a:solidFill>
                          <a:effectLst/>
                        </a:rPr>
                        <a:t> </a:t>
                      </a:r>
                      <a:r>
                        <a:rPr lang="de-AT" sz="2600" dirty="0" smtClean="0">
                          <a:solidFill>
                            <a:srgbClr val="FF1300"/>
                          </a:solidFill>
                          <a:effectLst/>
                        </a:rPr>
                        <a:t>&lt;%</a:t>
                      </a:r>
                      <a:r>
                        <a:rPr lang="de-AT" sz="2600" dirty="0" err="1" smtClean="0">
                          <a:solidFill>
                            <a:srgbClr val="FF1300"/>
                          </a:solidFill>
                          <a:effectLst/>
                        </a:rPr>
                        <a:t>EmployeeData.FirstName</a:t>
                      </a:r>
                      <a:r>
                        <a:rPr lang="de-AT" sz="2600" dirty="0" smtClean="0">
                          <a:solidFill>
                            <a:srgbClr val="FF1300"/>
                          </a:solidFill>
                          <a:effectLst/>
                        </a:rPr>
                        <a:t>%&gt;</a:t>
                      </a:r>
                      <a:r>
                        <a:rPr lang="en-GB" sz="2600" dirty="0">
                          <a:solidFill>
                            <a:srgbClr val="FF1300"/>
                          </a:solidFill>
                          <a:effectLst/>
                        </a:rPr>
                        <a:t/>
                      </a:r>
                      <a:br>
                        <a:rPr lang="en-GB" sz="2600" dirty="0">
                          <a:solidFill>
                            <a:srgbClr val="FF1300"/>
                          </a:solidFill>
                          <a:effectLst/>
                        </a:rPr>
                      </a:br>
                      <a:r>
                        <a:rPr lang="en-GB" sz="2600" dirty="0">
                          <a:solidFill>
                            <a:srgbClr val="FF1300"/>
                          </a:solidFill>
                          <a:effectLst/>
                        </a:rPr>
                        <a:t> </a:t>
                      </a:r>
                      <a:r>
                        <a:rPr lang="de-AT" sz="2600" dirty="0" smtClean="0">
                          <a:solidFill>
                            <a:srgbClr val="FF1300"/>
                          </a:solidFill>
                          <a:effectLst/>
                        </a:rPr>
                        <a:t>&lt;%</a:t>
                      </a:r>
                      <a:r>
                        <a:rPr lang="de-AT" sz="2600" dirty="0" err="1" smtClean="0">
                          <a:solidFill>
                            <a:srgbClr val="FF1300"/>
                          </a:solidFill>
                          <a:effectLst/>
                        </a:rPr>
                        <a:t>EmployeeData.LastName</a:t>
                      </a:r>
                      <a:r>
                        <a:rPr lang="de-AT" sz="2600" dirty="0" smtClean="0">
                          <a:solidFill>
                            <a:srgbClr val="FF1300"/>
                          </a:solidFill>
                          <a:effectLst/>
                        </a:rPr>
                        <a:t>%&gt;</a:t>
                      </a:r>
                      <a:endParaRPr lang="de-AT" sz="1100" dirty="0">
                        <a:solidFill>
                          <a:srgbClr val="FF13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pic>
        <p:nvPicPr>
          <p:cNvPr id="5" name="Grafik 4" descr="&lt;par&gt;&lt;name&gt;&lt;![CDATA[EmployeeData.Picture]]&gt;&lt;/name&gt;&lt;datafieldid&gt;3e170db5-4f14-41a3-9ecc-d5697759e6cc&lt;/datafieldid&gt;&lt;type&gt;image&lt;/type&gt;&lt;format&gt;&lt;![CDATA[350]]&gt;&lt;/format&gt;&lt;path&gt;&lt;![CDATA[&lt;%DocPath%&gt;\EmployeePic\]]&gt;&lt;/path&gt;&lt;quality&gt;100&lt;/quality&gt;&lt;/par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21" y="945573"/>
            <a:ext cx="2019760" cy="533522"/>
          </a:xfrm>
          <a:prstGeom prst="rect">
            <a:avLst/>
          </a:prstGeom>
        </p:spPr>
      </p:pic>
      <p:pic>
        <p:nvPicPr>
          <p:cNvPr id="2" name="Picture 2" descr="medixgrou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940" y="276348"/>
            <a:ext cx="1732269" cy="66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404915"/>
              </p:ext>
            </p:extLst>
          </p:nvPr>
        </p:nvGraphicFramePr>
        <p:xfrm>
          <a:off x="4046372" y="3976157"/>
          <a:ext cx="7110702" cy="17764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0702"/>
                <a:gridCol w="4680000"/>
              </a:tblGrid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de-AT" sz="1800" dirty="0" err="1" smtClean="0">
                          <a:solidFill>
                            <a:srgbClr val="FF7A00"/>
                          </a:solidFill>
                          <a:effectLst/>
                        </a:rPr>
                        <a:t>Contact</a:t>
                      </a:r>
                      <a:r>
                        <a:rPr lang="de-AT" sz="1800" dirty="0" smtClean="0">
                          <a:solidFill>
                            <a:srgbClr val="FF7A00"/>
                          </a:solidFill>
                          <a:effectLst/>
                        </a:rPr>
                        <a:t> Information</a:t>
                      </a:r>
                      <a:endParaRPr lang="de-AT" sz="180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EmployeeData.Email</a:t>
                      </a: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EmployeeData.Telephone</a:t>
                      </a: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de-AT" sz="1800" dirty="0" smtClean="0">
                          <a:solidFill>
                            <a:srgbClr val="FF7A00"/>
                          </a:solidFill>
                          <a:effectLst/>
                        </a:rPr>
                        <a:t>Department</a:t>
                      </a:r>
                      <a:endParaRPr lang="de-AT" sz="180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EmployeeData.Department</a:t>
                      </a: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since &lt;%</a:t>
                      </a:r>
                      <a:r>
                        <a:rPr lang="en-GB" sz="1800" b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EmployeeData.Seniority</a:t>
                      </a: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reporting to &lt;%</a:t>
                      </a:r>
                      <a:r>
                        <a:rPr lang="en-GB" sz="1800" b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EmployeeData.Superior</a:t>
                      </a:r>
                      <a:r>
                        <a:rPr lang="en-GB" sz="18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 rot="20518358">
            <a:off x="1185246" y="4533295"/>
            <a:ext cx="2304000" cy="1569660"/>
          </a:xfrm>
          <a:prstGeom prst="rect">
            <a:avLst/>
          </a:prstGeom>
          <a:noFill/>
          <a:ln w="57150">
            <a:solidFill>
              <a:srgbClr val="FF1300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de-AT" sz="2400" b="1" dirty="0" smtClean="0">
                <a:solidFill>
                  <a:srgbClr val="FF1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Top </a:t>
            </a:r>
            <a:r>
              <a:rPr lang="de-AT" sz="2400" b="1" dirty="0" err="1">
                <a:solidFill>
                  <a:srgbClr val="FF1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</a:t>
            </a:r>
            <a:r>
              <a:rPr lang="de-AT" sz="2400" b="1" dirty="0" err="1" smtClean="0">
                <a:solidFill>
                  <a:srgbClr val="FF1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elling</a:t>
            </a:r>
            <a:r>
              <a:rPr lang="de-AT" sz="2400" b="1" dirty="0" smtClean="0">
                <a:solidFill>
                  <a:srgbClr val="FF1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in</a:t>
            </a:r>
          </a:p>
          <a:p>
            <a:r>
              <a:rPr lang="de-AT" sz="2400" b="1" dirty="0" smtClean="0">
                <a:solidFill>
                  <a:srgbClr val="FF1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&lt;%</a:t>
            </a:r>
            <a:r>
              <a:rPr lang="de-AT" sz="2400" b="1" dirty="0" err="1" smtClean="0">
                <a:solidFill>
                  <a:srgbClr val="FF1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TotalSalesCountry_Table.Country</a:t>
            </a:r>
            <a:r>
              <a:rPr lang="de-AT" sz="2400" b="1" dirty="0" smtClean="0">
                <a:solidFill>
                  <a:srgbClr val="FF1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%&gt;</a:t>
            </a:r>
            <a:endParaRPr lang="de-AT" sz="2400" b="1" dirty="0">
              <a:solidFill>
                <a:srgbClr val="FF13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Grafik 6" descr="&lt;tb&gt;&lt;regionid&gt;5a85db85-bead-44e4-9044-c12da4ed852f&lt;/regionid&gt; &lt;dir&gt;2&lt;/dir&gt;  &lt;datasource&gt;EmployeeData&lt;/datasource&gt; &lt;/tb&gt;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78" y="138915"/>
            <a:ext cx="914528" cy="609685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4900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15403"/>
              </p:ext>
            </p:extLst>
          </p:nvPr>
        </p:nvGraphicFramePr>
        <p:xfrm>
          <a:off x="675557" y="4396557"/>
          <a:ext cx="5968800" cy="16459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71014"/>
                <a:gridCol w="2997786"/>
              </a:tblGrid>
              <a:tr h="303381">
                <a:tc>
                  <a:txBody>
                    <a:bodyPr/>
                    <a:lstStyle/>
                    <a:p>
                      <a:pPr algn="ctr"/>
                      <a:r>
                        <a:rPr lang="de-AT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Country</a:t>
                      </a:r>
                      <a:endParaRPr lang="de-AT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98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Sales</a:t>
                      </a:r>
                      <a:endParaRPr lang="de-AT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983B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&lt;%*</a:t>
                      </a:r>
                      <a:r>
                        <a:rPr lang="de-AT" dirty="0" err="1" smtClean="0"/>
                        <a:t>TotalSalesCountry_Table.Country</a:t>
                      </a:r>
                      <a:r>
                        <a:rPr lang="de-AT" dirty="0" smtClean="0"/>
                        <a:t>%&gt;</a:t>
                      </a:r>
                      <a:endParaRPr lang="de-AT" dirty="0"/>
                    </a:p>
                  </a:txBody>
                  <a:tcPr>
                    <a:solidFill>
                      <a:srgbClr val="FFEFE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&lt;%*</a:t>
                      </a:r>
                      <a:r>
                        <a:rPr lang="de-AT" dirty="0" err="1" smtClean="0"/>
                        <a:t>TotalSalesCountry_Table.SumCountryFormated</a:t>
                      </a:r>
                      <a:r>
                        <a:rPr lang="de-AT" dirty="0" smtClean="0"/>
                        <a:t>%&gt; $</a:t>
                      </a:r>
                      <a:endParaRPr lang="de-AT" dirty="0"/>
                    </a:p>
                  </a:txBody>
                  <a:tcPr>
                    <a:solidFill>
                      <a:srgbClr val="FFEFE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TOTAL:</a:t>
                      </a:r>
                      <a:endParaRPr lang="de-AT" dirty="0"/>
                    </a:p>
                  </a:txBody>
                  <a:tcPr>
                    <a:solidFill>
                      <a:srgbClr val="FFEFE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&lt;%</a:t>
                      </a:r>
                      <a:r>
                        <a:rPr lang="de-AT" dirty="0" err="1" smtClean="0"/>
                        <a:t>TotalSalesCountry_Table.SumFormated</a:t>
                      </a:r>
                      <a:r>
                        <a:rPr lang="de-AT" dirty="0" smtClean="0"/>
                        <a:t>%&gt; $</a:t>
                      </a:r>
                      <a:endParaRPr lang="de-AT" dirty="0"/>
                    </a:p>
                  </a:txBody>
                  <a:tcPr>
                    <a:solidFill>
                      <a:srgbClr val="FFEFE1"/>
                    </a:solidFill>
                  </a:tcPr>
                </a:tc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675557" y="426294"/>
            <a:ext cx="10555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FF7A00"/>
                </a:solidFill>
              </a:rPr>
              <a:t>Development </a:t>
            </a:r>
            <a:r>
              <a:rPr lang="en-GB" b="1" dirty="0" smtClean="0">
                <a:solidFill>
                  <a:srgbClr val="FF7A00"/>
                </a:solidFill>
              </a:rPr>
              <a:t>and Key figures for &lt;%</a:t>
            </a:r>
            <a:r>
              <a:rPr lang="en-GB" b="1" dirty="0" err="1" smtClean="0">
                <a:solidFill>
                  <a:srgbClr val="FF7A00"/>
                </a:solidFill>
              </a:rPr>
              <a:t>EmployeeData.FullName</a:t>
            </a:r>
            <a:r>
              <a:rPr lang="en-GB" b="1" dirty="0" smtClean="0">
                <a:solidFill>
                  <a:srgbClr val="FF7A00"/>
                </a:solidFill>
              </a:rPr>
              <a:t>%&gt; during </a:t>
            </a:r>
            <a:r>
              <a:rPr lang="en-GB" b="1" dirty="0">
                <a:solidFill>
                  <a:srgbClr val="FF7A00"/>
                </a:solidFill>
              </a:rPr>
              <a:t>the </a:t>
            </a:r>
            <a:r>
              <a:rPr lang="en-GB" b="1" dirty="0" smtClean="0">
                <a:solidFill>
                  <a:srgbClr val="FF7A00"/>
                </a:solidFill>
              </a:rPr>
              <a:t>year &lt;%</a:t>
            </a:r>
            <a:r>
              <a:rPr lang="en-GB" b="1" dirty="0" err="1" smtClean="0">
                <a:solidFill>
                  <a:srgbClr val="FF7A00"/>
                </a:solidFill>
              </a:rPr>
              <a:t>SelectYear</a:t>
            </a:r>
            <a:r>
              <a:rPr lang="en-GB" b="1" dirty="0" smtClean="0">
                <a:solidFill>
                  <a:srgbClr val="FF7A00"/>
                </a:solidFill>
              </a:rPr>
              <a:t>%&gt;: </a:t>
            </a:r>
            <a:endParaRPr lang="de-AT" b="1" dirty="0">
              <a:solidFill>
                <a:srgbClr val="FF7A00"/>
              </a:solidFill>
            </a:endParaRPr>
          </a:p>
        </p:txBody>
      </p:sp>
      <p:pic>
        <p:nvPicPr>
          <p:cNvPr id="9" name="Grafik 8" descr="&lt;par&gt;&lt;name&gt;&lt;![CDATA[ChartsIndividual.Development]]&gt;&lt;/name&gt;&lt;datafieldid&gt;88d1d829-8a77-437a-914c-acb84e5e2362&lt;/datafieldid&gt;&lt;type&gt;image&lt;/type&gt;&lt;format&gt;&lt;![CDATA[470]]&gt;&lt;/format&gt;&lt;quality&gt;100&lt;/quality&gt;&lt;/par&gt;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40" y="1091302"/>
            <a:ext cx="2019760" cy="533522"/>
          </a:xfrm>
          <a:prstGeom prst="rect">
            <a:avLst/>
          </a:prstGeom>
        </p:spPr>
      </p:pic>
      <p:pic>
        <p:nvPicPr>
          <p:cNvPr id="10" name="Picture 2" descr="medixgrou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940" y="276348"/>
            <a:ext cx="1732269" cy="66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rafik 2" descr="&lt;par&gt;&lt;name&gt;&lt;![CDATA[ChartsIndividual.Share]]&gt;&lt;/name&gt;&lt;datafieldid&gt;561d00b7-96a6-4dfc-a14d-fdb8651fdb69&lt;/datafieldid&gt;&lt;type&gt;image&lt;/type&gt;&lt;format&gt;&lt;![CDATA[280]]&gt;&lt;/format&gt;&lt;quality&gt;100&lt;/quality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890" y="2141082"/>
            <a:ext cx="2019760" cy="533522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8871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0</TotalTime>
  <Words>107</Words>
  <Application>Microsoft Office PowerPoint</Application>
  <PresentationFormat>Breitbild</PresentationFormat>
  <Paragraphs>37</Paragraphs>
  <Slides>3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Sales Report Presentation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christian@bauer42.net</dc:creator>
  <cp:lastModifiedBy>christian@bauer42.net</cp:lastModifiedBy>
  <cp:revision>184</cp:revision>
  <dcterms:created xsi:type="dcterms:W3CDTF">2015-09-26T13:02:19Z</dcterms:created>
  <dcterms:modified xsi:type="dcterms:W3CDTF">2016-01-07T13:31:13Z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x42DataMap">
    <vt:lpwstr>Sales_Report_AllEmp.dm</vt:lpwstr>
  </property>
</Properties>
</file>